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3" r:id="rId2"/>
    <p:sldId id="256" r:id="rId3"/>
    <p:sldId id="257" r:id="rId4"/>
    <p:sldId id="258" r:id="rId5"/>
    <p:sldId id="261" r:id="rId6"/>
    <p:sldId id="276" r:id="rId7"/>
    <p:sldId id="259" r:id="rId8"/>
    <p:sldId id="264" r:id="rId9"/>
    <p:sldId id="265" r:id="rId10"/>
    <p:sldId id="266" r:id="rId11"/>
    <p:sldId id="260" r:id="rId12"/>
    <p:sldId id="263" r:id="rId13"/>
    <p:sldId id="271" r:id="rId14"/>
    <p:sldId id="281" r:id="rId15"/>
    <p:sldId id="284" r:id="rId16"/>
    <p:sldId id="285" r:id="rId17"/>
    <p:sldId id="269" r:id="rId18"/>
    <p:sldId id="282" r:id="rId19"/>
    <p:sldId id="286" r:id="rId20"/>
    <p:sldId id="280" r:id="rId21"/>
    <p:sldId id="272" r:id="rId22"/>
    <p:sldId id="273" r:id="rId23"/>
    <p:sldId id="274" r:id="rId24"/>
    <p:sldId id="275" r:id="rId25"/>
    <p:sldId id="278" r:id="rId26"/>
    <p:sldId id="279" r:id="rId27"/>
    <p:sldId id="27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1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961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7288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743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24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10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318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90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89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27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10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03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93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977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0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27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999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A0BFE-5899-4318-8ACA-D262B42361FF}" type="datetimeFigureOut">
              <a:rPr lang="en-US" smtClean="0"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DD7F9-03BD-4F3D-923F-3DDCC88DF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294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desmos.com/calculato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D6E905-B772-4AEC-8410-5361487ABA35}"/>
              </a:ext>
            </a:extLst>
          </p:cNvPr>
          <p:cNvSpPr txBox="1">
            <a:spLocks/>
          </p:cNvSpPr>
          <p:nvPr/>
        </p:nvSpPr>
        <p:spPr>
          <a:xfrm>
            <a:off x="3490034" y="2023511"/>
            <a:ext cx="5211931" cy="118351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Floating</a:t>
            </a:r>
            <a:r>
              <a:rPr lang="vi-VN" sz="3600" dirty="0"/>
              <a:t>-</a:t>
            </a:r>
            <a:r>
              <a:rPr lang="en-US" sz="3600" dirty="0"/>
              <a:t>Point Square</a:t>
            </a:r>
            <a:r>
              <a:rPr lang="vi-VN" sz="3600" dirty="0"/>
              <a:t> </a:t>
            </a:r>
            <a:r>
              <a:rPr lang="en-US" sz="3600" dirty="0"/>
              <a:t>root</a:t>
            </a:r>
          </a:p>
        </p:txBody>
      </p:sp>
      <p:sp useBgFill="1">
        <p:nvSpPr>
          <p:cNvPr id="9" name="Rectangle 8"/>
          <p:cNvSpPr/>
          <p:nvPr/>
        </p:nvSpPr>
        <p:spPr>
          <a:xfrm>
            <a:off x="0" y="0"/>
            <a:ext cx="5562600" cy="6858000"/>
          </a:xfrm>
          <a:prstGeom prst="rect">
            <a:avLst/>
          </a:prstGeom>
          <a:ln>
            <a:noFill/>
          </a:ln>
          <a:effectLst>
            <a:outerShdw blurRad="3810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6629400" y="0"/>
            <a:ext cx="5562600" cy="6858000"/>
          </a:xfrm>
          <a:prstGeom prst="rect">
            <a:avLst/>
          </a:prstGeom>
          <a:ln>
            <a:noFill/>
          </a:ln>
          <a:effectLst>
            <a:outerShdw blurRad="381000" dist="381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C4B4F02-0778-4D4D-A82A-06004136D93B}"/>
              </a:ext>
            </a:extLst>
          </p:cNvPr>
          <p:cNvSpPr txBox="1">
            <a:spLocks/>
          </p:cNvSpPr>
          <p:nvPr/>
        </p:nvSpPr>
        <p:spPr>
          <a:xfrm>
            <a:off x="3490034" y="4047022"/>
            <a:ext cx="5211931" cy="1183515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Team members:</a:t>
            </a:r>
            <a:endParaRPr lang="en-GB" sz="24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H</a:t>
            </a:r>
            <a:r>
              <a:rPr lang="vi-VN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o hai cong </a:t>
            </a:r>
            <a:r>
              <a:rPr lang="vi-VN" sz="2400" dirty="0" err="1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thuA</a:t>
            </a: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n – 1852</a:t>
            </a:r>
            <a:r>
              <a:rPr lang="vi-VN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1469</a:t>
            </a:r>
            <a:endParaRPr lang="en-GB" sz="24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H</a:t>
            </a:r>
            <a:r>
              <a:rPr lang="vi-VN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a </a:t>
            </a:r>
            <a:r>
              <a:rPr lang="vi-VN" sz="2400" dirty="0" err="1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kieu</a:t>
            </a:r>
            <a:r>
              <a:rPr lang="vi-VN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trang</a:t>
            </a:r>
            <a:r>
              <a:rPr lang="en-US" sz="2400" dirty="0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– 18521522</a:t>
            </a:r>
            <a:endParaRPr lang="en-GB" sz="24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 useBgFill="1">
        <p:nvSpPr>
          <p:cNvPr id="11" name="Rectangle 10"/>
          <p:cNvSpPr/>
          <p:nvPr/>
        </p:nvSpPr>
        <p:spPr>
          <a:xfrm>
            <a:off x="0" y="0"/>
            <a:ext cx="4343400" cy="6858000"/>
          </a:xfrm>
          <a:prstGeom prst="rect">
            <a:avLst/>
          </a:prstGeom>
          <a:ln>
            <a:noFill/>
          </a:ln>
          <a:effectLst>
            <a:outerShdw blurRad="381000" dist="381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/>
          <p:cNvSpPr/>
          <p:nvPr/>
        </p:nvSpPr>
        <p:spPr>
          <a:xfrm>
            <a:off x="7874000" y="0"/>
            <a:ext cx="4318000" cy="6858000"/>
          </a:xfrm>
          <a:prstGeom prst="rect">
            <a:avLst/>
          </a:prstGeom>
          <a:ln>
            <a:noFill/>
          </a:ln>
          <a:effectLst>
            <a:outerShdw blurRad="381000" dist="381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679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584 -1.96532E-6 L -0.34584 -1.96532E-6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4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35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0" dur="4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4000" fill="hold"/>
                                        <p:tgtEl>
                                          <p:spTgt spid="9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3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972 -1.96532E-6 L 0.35972 -1.96532E-6 " pathEditMode="relative" rAng="0" ptsTypes="AA">
                                      <p:cBhvr>
                                        <p:cTn id="14" dur="4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4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3" presetClass="path" presetSubtype="0" repeatCount="indefinite" accel="25000" decel="2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8" dur="4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25000" decel="25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4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4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FFC8-F0A6-4334-81E0-BFA0B3F0C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247633" cy="1326321"/>
          </a:xfrm>
        </p:spPr>
        <p:txBody>
          <a:bodyPr/>
          <a:lstStyle/>
          <a:p>
            <a:r>
              <a:rPr lang="en-US" b="1" dirty="0"/>
              <a:t>3. Controller (FSM)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46DE5-B7A7-479C-828E-A25D4455D549}"/>
              </a:ext>
            </a:extLst>
          </p:cNvPr>
          <p:cNvSpPr txBox="1"/>
          <p:nvPr/>
        </p:nvSpPr>
        <p:spPr>
          <a:xfrm>
            <a:off x="838201" y="2126294"/>
            <a:ext cx="7323228" cy="3454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We need 6 register</a:t>
            </a:r>
            <a:r>
              <a:rPr lang="vi-VN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: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RF[0] = 0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RF[1] = n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RF[2] = x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RF[3] = root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RF[4] = 2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RF[5] = result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63FA8E-C4C7-4559-8801-23E03AFBD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13" y="0"/>
            <a:ext cx="34059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13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3. Controller (FSM)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AD6671A-D5B5-4871-BBB3-DF4BD31309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0895662"/>
              </p:ext>
            </p:extLst>
          </p:nvPr>
        </p:nvGraphicFramePr>
        <p:xfrm>
          <a:off x="1095615" y="2264533"/>
          <a:ext cx="9990120" cy="3827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6848">
                  <a:extLst>
                    <a:ext uri="{9D8B030D-6E8A-4147-A177-3AD203B41FA5}">
                      <a16:colId xmlns:a16="http://schemas.microsoft.com/office/drawing/2014/main" val="3561321713"/>
                    </a:ext>
                  </a:extLst>
                </a:gridCol>
                <a:gridCol w="435487">
                  <a:extLst>
                    <a:ext uri="{9D8B030D-6E8A-4147-A177-3AD203B41FA5}">
                      <a16:colId xmlns:a16="http://schemas.microsoft.com/office/drawing/2014/main" val="256414680"/>
                    </a:ext>
                  </a:extLst>
                </a:gridCol>
                <a:gridCol w="1556965">
                  <a:extLst>
                    <a:ext uri="{9D8B030D-6E8A-4147-A177-3AD203B41FA5}">
                      <a16:colId xmlns:a16="http://schemas.microsoft.com/office/drawing/2014/main" val="2658509518"/>
                    </a:ext>
                  </a:extLst>
                </a:gridCol>
                <a:gridCol w="1315233">
                  <a:extLst>
                    <a:ext uri="{9D8B030D-6E8A-4147-A177-3AD203B41FA5}">
                      <a16:colId xmlns:a16="http://schemas.microsoft.com/office/drawing/2014/main" val="3993701518"/>
                    </a:ext>
                  </a:extLst>
                </a:gridCol>
                <a:gridCol w="1615857">
                  <a:extLst>
                    <a:ext uri="{9D8B030D-6E8A-4147-A177-3AD203B41FA5}">
                      <a16:colId xmlns:a16="http://schemas.microsoft.com/office/drawing/2014/main" val="627461649"/>
                    </a:ext>
                  </a:extLst>
                </a:gridCol>
                <a:gridCol w="1540701">
                  <a:extLst>
                    <a:ext uri="{9D8B030D-6E8A-4147-A177-3AD203B41FA5}">
                      <a16:colId xmlns:a16="http://schemas.microsoft.com/office/drawing/2014/main" val="3033288108"/>
                    </a:ext>
                  </a:extLst>
                </a:gridCol>
                <a:gridCol w="1465546">
                  <a:extLst>
                    <a:ext uri="{9D8B030D-6E8A-4147-A177-3AD203B41FA5}">
                      <a16:colId xmlns:a16="http://schemas.microsoft.com/office/drawing/2014/main" val="1662154362"/>
                    </a:ext>
                  </a:extLst>
                </a:gridCol>
                <a:gridCol w="1283483">
                  <a:extLst>
                    <a:ext uri="{9D8B030D-6E8A-4147-A177-3AD203B41FA5}">
                      <a16:colId xmlns:a16="http://schemas.microsoft.com/office/drawing/2014/main" val="1899981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>
                          <a:effectLst/>
                        </a:rPr>
                        <a:t>IE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 dirty="0">
                          <a:effectLst/>
                        </a:rPr>
                        <a:t>Cho </a:t>
                      </a:r>
                      <a:r>
                        <a:rPr lang="en-US" b="1" dirty="0" err="1">
                          <a:effectLst/>
                        </a:rPr>
                        <a:t>phép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b="1" dirty="0" err="1">
                          <a:effectLst/>
                        </a:rPr>
                        <a:t>nhập</a:t>
                      </a:r>
                      <a:r>
                        <a:rPr lang="en-US" b="1" dirty="0">
                          <a:effectLst/>
                        </a:rPr>
                        <a:t> (WE)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b="1" dirty="0">
                          <a:effectLst/>
                        </a:rPr>
                        <a:t>Địa chỉ ghi (ADDR_WR)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>
                          <a:effectLst/>
                        </a:rPr>
                        <a:t>Địa chỉ đọc A (ADDR_RDA)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 dirty="0" err="1">
                          <a:effectLst/>
                        </a:rPr>
                        <a:t>Địa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b="1" dirty="0" err="1">
                          <a:effectLst/>
                        </a:rPr>
                        <a:t>chỉ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b="1" dirty="0" err="1">
                          <a:effectLst/>
                        </a:rPr>
                        <a:t>đọc</a:t>
                      </a:r>
                      <a:r>
                        <a:rPr lang="en-US" b="1" dirty="0">
                          <a:effectLst/>
                        </a:rPr>
                        <a:t> B (ADDR_RDB)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>
                          <a:effectLst/>
                        </a:rPr>
                        <a:t>Thao tác ALU (Opcode)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b="1" dirty="0">
                          <a:effectLst/>
                        </a:rPr>
                        <a:t>Cho </a:t>
                      </a:r>
                      <a:r>
                        <a:rPr lang="en-US" b="1" dirty="0" err="1">
                          <a:effectLst/>
                        </a:rPr>
                        <a:t>phép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b="1" dirty="0" err="1">
                          <a:effectLst/>
                        </a:rPr>
                        <a:t>xuất</a:t>
                      </a:r>
                      <a:r>
                        <a:rPr lang="en-US" b="1" dirty="0">
                          <a:effectLst/>
                        </a:rPr>
                        <a:t> (OE)</a:t>
                      </a:r>
                    </a:p>
                  </a:txBody>
                  <a:tcPr marL="28575" marR="28575" marT="19050" marB="19050"/>
                </a:tc>
                <a:extLst>
                  <a:ext uri="{0D108BD9-81ED-4DB2-BD59-A6C34878D82A}">
                    <a16:rowId xmlns:a16="http://schemas.microsoft.com/office/drawing/2014/main" val="3979148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None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Don't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9066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n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Don’t care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052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n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667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n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DIV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870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4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947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DIV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83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6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x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601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7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result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451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7894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3. Controller (FSM)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AD6671A-D5B5-4871-BBB3-DF4BD31309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3896337"/>
              </p:ext>
            </p:extLst>
          </p:nvPr>
        </p:nvGraphicFramePr>
        <p:xfrm>
          <a:off x="913794" y="2304148"/>
          <a:ext cx="8104945" cy="31569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253">
                  <a:extLst>
                    <a:ext uri="{9D8B030D-6E8A-4147-A177-3AD203B41FA5}">
                      <a16:colId xmlns:a16="http://schemas.microsoft.com/office/drawing/2014/main" val="3561321713"/>
                    </a:ext>
                  </a:extLst>
                </a:gridCol>
                <a:gridCol w="353309">
                  <a:extLst>
                    <a:ext uri="{9D8B030D-6E8A-4147-A177-3AD203B41FA5}">
                      <a16:colId xmlns:a16="http://schemas.microsoft.com/office/drawing/2014/main" val="256414680"/>
                    </a:ext>
                  </a:extLst>
                </a:gridCol>
                <a:gridCol w="1046260">
                  <a:extLst>
                    <a:ext uri="{9D8B030D-6E8A-4147-A177-3AD203B41FA5}">
                      <a16:colId xmlns:a16="http://schemas.microsoft.com/office/drawing/2014/main" val="2658509518"/>
                    </a:ext>
                  </a:extLst>
                </a:gridCol>
                <a:gridCol w="1283943">
                  <a:extLst>
                    <a:ext uri="{9D8B030D-6E8A-4147-A177-3AD203B41FA5}">
                      <a16:colId xmlns:a16="http://schemas.microsoft.com/office/drawing/2014/main" val="3993701518"/>
                    </a:ext>
                  </a:extLst>
                </a:gridCol>
                <a:gridCol w="1310938">
                  <a:extLst>
                    <a:ext uri="{9D8B030D-6E8A-4147-A177-3AD203B41FA5}">
                      <a16:colId xmlns:a16="http://schemas.microsoft.com/office/drawing/2014/main" val="627461649"/>
                    </a:ext>
                  </a:extLst>
                </a:gridCol>
                <a:gridCol w="1249965">
                  <a:extLst>
                    <a:ext uri="{9D8B030D-6E8A-4147-A177-3AD203B41FA5}">
                      <a16:colId xmlns:a16="http://schemas.microsoft.com/office/drawing/2014/main" val="3033288108"/>
                    </a:ext>
                  </a:extLst>
                </a:gridCol>
                <a:gridCol w="1188992">
                  <a:extLst>
                    <a:ext uri="{9D8B030D-6E8A-4147-A177-3AD203B41FA5}">
                      <a16:colId xmlns:a16="http://schemas.microsoft.com/office/drawing/2014/main" val="1662154362"/>
                    </a:ext>
                  </a:extLst>
                </a:gridCol>
                <a:gridCol w="1041285">
                  <a:extLst>
                    <a:ext uri="{9D8B030D-6E8A-4147-A177-3AD203B41FA5}">
                      <a16:colId xmlns:a16="http://schemas.microsoft.com/office/drawing/2014/main" val="1899981941"/>
                    </a:ext>
                  </a:extLst>
                </a:gridCol>
              </a:tblGrid>
              <a:tr h="711053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IE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Allow input(WE)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it-IT" sz="1400" b="1" dirty="0">
                          <a:effectLst/>
                        </a:rPr>
                        <a:t>Writting address (ADDR_WR)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Reading Address A (ADDR_RDA)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effectLst/>
                        </a:rPr>
                        <a:t>Reading Address B (ADDR_RDB)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ALU actions (Opcode)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b="1" dirty="0">
                          <a:effectLst/>
                        </a:rPr>
                        <a:t>Output Enable (OE)</a:t>
                      </a:r>
                    </a:p>
                  </a:txBody>
                  <a:tcPr marL="28575" marR="28575" marT="19050" marB="19050"/>
                </a:tc>
                <a:extLst>
                  <a:ext uri="{0D108BD9-81ED-4DB2-BD59-A6C34878D82A}">
                    <a16:rowId xmlns:a16="http://schemas.microsoft.com/office/drawing/2014/main" val="3979148615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9066943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052926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2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001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667413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3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001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870793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4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947229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5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683509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6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601963"/>
                  </a:ext>
                </a:extLst>
              </a:tr>
              <a:tr h="305735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7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111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011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>
                          <a:effectLst/>
                        </a:rPr>
                        <a:t>000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451426"/>
                  </a:ext>
                </a:extLst>
              </a:tr>
            </a:tbl>
          </a:graphicData>
        </a:graphic>
      </p:graphicFrame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8AA41658-EA9B-497B-BE81-5D998F633E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515181"/>
              </p:ext>
            </p:extLst>
          </p:nvPr>
        </p:nvGraphicFramePr>
        <p:xfrm>
          <a:off x="9560439" y="330568"/>
          <a:ext cx="1466582" cy="1973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175">
                  <a:extLst>
                    <a:ext uri="{9D8B030D-6E8A-4147-A177-3AD203B41FA5}">
                      <a16:colId xmlns:a16="http://schemas.microsoft.com/office/drawing/2014/main" val="2057912005"/>
                    </a:ext>
                  </a:extLst>
                </a:gridCol>
                <a:gridCol w="605407">
                  <a:extLst>
                    <a:ext uri="{9D8B030D-6E8A-4147-A177-3AD203B41FA5}">
                      <a16:colId xmlns:a16="http://schemas.microsoft.com/office/drawing/2014/main" val="4220378253"/>
                    </a:ext>
                  </a:extLst>
                </a:gridCol>
              </a:tblGrid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effectLst/>
                        </a:rPr>
                        <a:t>ADDR_WR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effectLst/>
                        </a:rPr>
                        <a:t>REG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509673381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0 (000)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>
                          <a:effectLst/>
                        </a:rPr>
                        <a:t>0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685460711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1 (001)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n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4215263993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2 (010)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>
                          <a:effectLst/>
                        </a:rPr>
                        <a:t>x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424864767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3 (011)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>
                          <a:effectLst/>
                        </a:rPr>
                        <a:t>root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1878829632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4 (100)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2</a:t>
                      </a:r>
                    </a:p>
                  </a:txBody>
                  <a:tcPr marL="28575" marR="28575" marT="19050" marB="19050"/>
                </a:tc>
                <a:extLst>
                  <a:ext uri="{0D108BD9-81ED-4DB2-BD59-A6C34878D82A}">
                    <a16:rowId xmlns:a16="http://schemas.microsoft.com/office/drawing/2014/main" val="3406148728"/>
                  </a:ext>
                </a:extLst>
              </a:tr>
              <a:tr h="237734"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5 (101)</a:t>
                      </a:r>
                    </a:p>
                  </a:txBody>
                  <a:tcPr marL="28575" marR="28575" marT="19050" marB="19050"/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en-US" sz="1400" dirty="0">
                          <a:effectLst/>
                        </a:rPr>
                        <a:t>result</a:t>
                      </a:r>
                    </a:p>
                  </a:txBody>
                  <a:tcPr marL="28575" marR="28575" marT="19050" marB="19050"/>
                </a:tc>
                <a:extLst>
                  <a:ext uri="{0D108BD9-81ED-4DB2-BD59-A6C34878D82A}">
                    <a16:rowId xmlns:a16="http://schemas.microsoft.com/office/drawing/2014/main" val="368340337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27D3A34-83B2-4FC3-8AD4-56279C4056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8963968"/>
              </p:ext>
            </p:extLst>
          </p:nvPr>
        </p:nvGraphicFramePr>
        <p:xfrm>
          <a:off x="9560439" y="2583180"/>
          <a:ext cx="1466590" cy="967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1429">
                  <a:extLst>
                    <a:ext uri="{9D8B030D-6E8A-4147-A177-3AD203B41FA5}">
                      <a16:colId xmlns:a16="http://schemas.microsoft.com/office/drawing/2014/main" val="2057912005"/>
                    </a:ext>
                  </a:extLst>
                </a:gridCol>
                <a:gridCol w="685161">
                  <a:extLst>
                    <a:ext uri="{9D8B030D-6E8A-4147-A177-3AD203B41FA5}">
                      <a16:colId xmlns:a16="http://schemas.microsoft.com/office/drawing/2014/main" val="4220378253"/>
                    </a:ext>
                  </a:extLst>
                </a:gridCol>
              </a:tblGrid>
              <a:tr h="19792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effectLst/>
                        </a:rPr>
                        <a:t>Opcode</a:t>
                      </a: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>
                          <a:effectLst/>
                        </a:rPr>
                        <a:t>ALU (FP)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509673381"/>
                  </a:ext>
                </a:extLst>
              </a:tr>
              <a:tr h="19792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0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Add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685460711"/>
                  </a:ext>
                </a:extLst>
              </a:tr>
              <a:tr h="19792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dirty="0">
                          <a:effectLst/>
                        </a:rPr>
                        <a:t>Divide</a:t>
                      </a: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424864767"/>
                  </a:ext>
                </a:extLst>
              </a:tr>
            </a:tbl>
          </a:graphicData>
        </a:graphic>
      </p:graphicFrame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F53F3D9C-AD71-4489-83DA-2CBCFBABA3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3761772"/>
              </p:ext>
            </p:extLst>
          </p:nvPr>
        </p:nvGraphicFramePr>
        <p:xfrm>
          <a:off x="9560439" y="3829952"/>
          <a:ext cx="2138992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8992">
                  <a:extLst>
                    <a:ext uri="{9D8B030D-6E8A-4147-A177-3AD203B41FA5}">
                      <a16:colId xmlns:a16="http://schemas.microsoft.com/office/drawing/2014/main" val="3274226649"/>
                    </a:ext>
                  </a:extLst>
                </a:gridCol>
              </a:tblGrid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States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13671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S1: Input number n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338345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S2: x = n;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2367564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/>
                        <a:t>S3: root = n / x;	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557964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S4: root = root + x;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220124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S5 : root = root / 2;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21634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S6: x = root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8914015"/>
                  </a:ext>
                </a:extLst>
              </a:tr>
              <a:tr h="282893">
                <a:tc>
                  <a:txBody>
                    <a:bodyPr/>
                    <a:lstStyle/>
                    <a:p>
                      <a:r>
                        <a:rPr lang="en-US" sz="1400" dirty="0"/>
                        <a:t>S7: result = root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088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11951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073225"/>
              </p:ext>
            </p:extLst>
          </p:nvPr>
        </p:nvGraphicFramePr>
        <p:xfrm>
          <a:off x="614191" y="2037135"/>
          <a:ext cx="10952967" cy="4320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056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1577071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914657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717083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836100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2925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</a:t>
                      </a:r>
                      <a:r>
                        <a:rPr lang="en-US" sz="1200" dirty="0" err="1">
                          <a:solidFill>
                            <a:schemeClr val="bg1"/>
                          </a:solidFill>
                        </a:rPr>
                        <a:t>math.sqrt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0.31622776601683794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0.3162277340888977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3.192794023609835e-08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0.4472135954999579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0.4472135603427887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3.515716923141454e-08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0.5477225575051661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0.5477225184440613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3.9061104795123924e-08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0.6324555320336759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0.6324554681777954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6.38558804721967e-08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0.7071067811865476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0.5303301215171814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0.17677665966936618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22461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3.0983866769659336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3.098386526107788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1.5085814553117416e-07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1968159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3.1144823004794873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3.1144821643829346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1.3609655269419818e-07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077687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3.1304951684997055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3.130495071411133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9.708857273693638e-08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59417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3.146426544510455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3.146426200866699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3.4364375567363936e-07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6157343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3.1622776601683795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3.1622774600982666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2.0007011292122456e-07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211966"/>
                  </a:ext>
                </a:extLst>
              </a:tr>
              <a:tr h="33158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Average Error: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0.005303449494307858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968185"/>
                  </a:ext>
                </a:extLst>
              </a:tr>
            </a:tbl>
          </a:graphicData>
        </a:graphic>
      </p:graphicFrame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444843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800" dirty="0"/>
              <a:t>Case: 1 number after </a:t>
            </a:r>
            <a:r>
              <a:rPr lang="vi-VN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the </a:t>
            </a:r>
            <a:r>
              <a:rPr lang="vi-VN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decimal</a:t>
            </a:r>
            <a:r>
              <a:rPr lang="vi-VN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point</a:t>
            </a:r>
            <a:endParaRPr lang="en-GB" dirty="0"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94312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444843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Case: 2 number after </a:t>
            </a:r>
            <a:r>
              <a:rPr lang="vi-VN" dirty="0">
                <a:solidFill>
                  <a:prstClr val="white"/>
                </a:solidFill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the </a:t>
            </a:r>
            <a:r>
              <a:rPr lang="vi-VN" dirty="0" err="1">
                <a:solidFill>
                  <a:prstClr val="white"/>
                </a:solidFill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decimal</a:t>
            </a:r>
            <a:r>
              <a:rPr lang="vi-VN" dirty="0">
                <a:solidFill>
                  <a:prstClr val="white"/>
                </a:solidFill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prstClr val="white"/>
                </a:solidFill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point</a:t>
            </a:r>
            <a:endParaRPr lang="en-US" sz="2800" dirty="0"/>
          </a:p>
        </p:txBody>
      </p:sp>
      <p:graphicFrame>
        <p:nvGraphicFramePr>
          <p:cNvPr id="5" name="Table 13">
            <a:extLst>
              <a:ext uri="{FF2B5EF4-FFF2-40B4-BE49-F238E27FC236}">
                <a16:creationId xmlns:a16="http://schemas.microsoft.com/office/drawing/2014/main" id="{8E9E69E1-23AC-4FBE-8AF5-78425CABD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260014"/>
              </p:ext>
            </p:extLst>
          </p:nvPr>
        </p:nvGraphicFramePr>
        <p:xfrm>
          <a:off x="614191" y="2037135"/>
          <a:ext cx="10952967" cy="4320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056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1577071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914657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717083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836100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2925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</a:t>
                      </a:r>
                      <a:r>
                        <a:rPr lang="en-US" sz="1200" dirty="0" err="1">
                          <a:solidFill>
                            <a:schemeClr val="bg1"/>
                          </a:solidFill>
                        </a:rPr>
                        <a:t>math.sqrt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0.09999999403953552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5.960464483090178e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0.1414213562373095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0.1414213478565216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8.38078789699992e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0.17320508075688773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0.17320507764816284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3.1087248886230157e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0.19999998807907104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1.1920928966180355e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0.22360679774997896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0.22360678017139435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1.757858461570727e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22461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0.9797958971132712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0.9797958135604858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8.355278535709942e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1968159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0.9848857801796105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0.9848856925964355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8.758317493473555e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077687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0.9899494936611666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0.9899494051933289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8.84678377222059e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59417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0.99498743710662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0.9949873685836792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6.852294076598042e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6157343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211966"/>
                  </a:ext>
                </a:extLst>
              </a:tr>
              <a:tr h="33158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Average Error: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0.0017678117905553198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968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19004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444843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Case: 3 number after </a:t>
            </a:r>
            <a:r>
              <a:rPr lang="vi-VN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the </a:t>
            </a:r>
            <a:r>
              <a:rPr lang="vi-VN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decimal</a:t>
            </a:r>
            <a:r>
              <a:rPr lang="vi-VN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point</a:t>
            </a:r>
            <a:endParaRPr lang="en-US" sz="2800" dirty="0"/>
          </a:p>
        </p:txBody>
      </p:sp>
      <p:graphicFrame>
        <p:nvGraphicFramePr>
          <p:cNvPr id="5" name="Table 13">
            <a:extLst>
              <a:ext uri="{FF2B5EF4-FFF2-40B4-BE49-F238E27FC236}">
                <a16:creationId xmlns:a16="http://schemas.microsoft.com/office/drawing/2014/main" id="{8E9E69E1-23AC-4FBE-8AF5-78425CABD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727066"/>
              </p:ext>
            </p:extLst>
          </p:nvPr>
        </p:nvGraphicFramePr>
        <p:xfrm>
          <a:off x="614191" y="2037135"/>
          <a:ext cx="10952967" cy="4320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056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1577071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914657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717083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836100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2925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</a:t>
                      </a:r>
                      <a:r>
                        <a:rPr lang="en-US" sz="1200" dirty="0" err="1">
                          <a:solidFill>
                            <a:schemeClr val="bg1"/>
                          </a:solidFill>
                        </a:rPr>
                        <a:t>math.sqrt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0.03162277660168379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0.03162277489900589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1.702677901449512e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0.044721359549995794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0.04472135379910469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5.7508911036063814e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0.05477225575051661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0.05477225035429001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5.396226604448273e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0.06324555320336758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0.06324554979801178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3.405355802899024e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0.07071067811865475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0.0707106739282608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4.19039394849996e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22461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0.30983866769659335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0.3098386526107788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1.5085814542015186e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1968159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0.31144823004794875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0.31144821643829346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1.3609655291624279e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077687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0.31304951684997057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0.3130494952201843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2.1629786239873994e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59417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0.099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0.31464265445104544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0.31464263796806335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1.6482982090337828e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6157343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0.31622776601683794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0.3162277340888977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3.192794023609835e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211966"/>
                  </a:ext>
                </a:extLst>
              </a:tr>
              <a:tr h="33158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Average Error: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chemeClr val="bg1"/>
                          </a:solidFill>
                        </a:rPr>
                        <a:t>1.5289009067734338e</a:t>
                      </a:r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-08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968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5118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444843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Case: </a:t>
            </a:r>
            <a:r>
              <a:rPr lang="en-US" dirty="0"/>
              <a:t>I</a:t>
            </a:r>
            <a:r>
              <a:rPr lang="en-US" sz="2800" dirty="0"/>
              <a:t>nput is a negative number.</a:t>
            </a:r>
          </a:p>
        </p:txBody>
      </p:sp>
      <p:graphicFrame>
        <p:nvGraphicFramePr>
          <p:cNvPr id="5" name="Table 13">
            <a:extLst>
              <a:ext uri="{FF2B5EF4-FFF2-40B4-BE49-F238E27FC236}">
                <a16:creationId xmlns:a16="http://schemas.microsoft.com/office/drawing/2014/main" id="{8E9E69E1-23AC-4FBE-8AF5-78425CABD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34735"/>
              </p:ext>
            </p:extLst>
          </p:nvPr>
        </p:nvGraphicFramePr>
        <p:xfrm>
          <a:off x="614191" y="2037135"/>
          <a:ext cx="10952967" cy="4320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8056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1577071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914657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717083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836100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2925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</a:t>
                      </a:r>
                      <a:r>
                        <a:rPr lang="en-US" sz="1200" dirty="0" err="1">
                          <a:solidFill>
                            <a:schemeClr val="bg1"/>
                          </a:solidFill>
                        </a:rPr>
                        <a:t>math.sqrt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from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…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…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…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9224616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-9.6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1968159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-9.7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077687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-9.8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594174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-9.9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6157343"/>
                  </a:ext>
                </a:extLst>
              </a:tr>
              <a:tr h="33158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-10.0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Error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 err="1">
                          <a:solidFill>
                            <a:schemeClr val="bg1"/>
                          </a:solidFill>
                        </a:rPr>
                        <a:t>NaN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5211966"/>
                  </a:ext>
                </a:extLst>
              </a:tr>
              <a:tr h="331589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Average Error: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400" dirty="0">
                          <a:solidFill>
                            <a:schemeClr val="bg1"/>
                          </a:solidFill>
                        </a:rPr>
                        <a:t>N/A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968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54965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9622708"/>
              </p:ext>
            </p:extLst>
          </p:nvPr>
        </p:nvGraphicFramePr>
        <p:xfrm>
          <a:off x="832874" y="2320428"/>
          <a:ext cx="10515601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746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5159495">
                  <a:extLst>
                    <a:ext uri="{9D8B030D-6E8A-4147-A177-3AD203B41FA5}">
                      <a16:colId xmlns:a16="http://schemas.microsoft.com/office/drawing/2014/main" val="981354644"/>
                    </a:ext>
                  </a:extLst>
                </a:gridCol>
                <a:gridCol w="3888642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Case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Longest time between input and output (</a:t>
                      </a:r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ps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 dirty="0">
                          <a:solidFill>
                            <a:schemeClr val="bg1"/>
                          </a:solidFill>
                        </a:rPr>
                        <a:t>0.1 – 10.0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 dirty="0">
                          <a:solidFill>
                            <a:schemeClr val="bg1"/>
                          </a:solidFill>
                        </a:rPr>
                        <a:t>5059350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 dirty="0">
                          <a:solidFill>
                            <a:schemeClr val="bg1"/>
                          </a:solidFill>
                        </a:rPr>
                        <a:t>0.01 – 1.00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 dirty="0">
                          <a:solidFill>
                            <a:schemeClr val="bg1"/>
                          </a:solidFill>
                        </a:rPr>
                        <a:t>5058978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 dirty="0">
                          <a:solidFill>
                            <a:schemeClr val="bg1"/>
                          </a:solidFill>
                        </a:rPr>
                        <a:t>0.001 – 0.100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2400" dirty="0">
                          <a:solidFill>
                            <a:schemeClr val="bg1"/>
                          </a:solidFill>
                        </a:rPr>
                        <a:t>5059890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 dirty="0">
                          <a:solidFill>
                            <a:schemeClr val="bg1"/>
                          </a:solidFill>
                        </a:rPr>
                        <a:t>1.0 – 100.0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vi-VN" sz="2400" dirty="0">
                          <a:solidFill>
                            <a:schemeClr val="bg1"/>
                          </a:solidFill>
                        </a:rPr>
                        <a:t>5059890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  <a:tr h="3531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Input = -x.0 (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eg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 -1.0, -2.0,…)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 dirty="0">
                          <a:solidFill>
                            <a:schemeClr val="bg1"/>
                          </a:solidFill>
                        </a:rPr>
                        <a:t>11954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793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07912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9">
                <a:extLst>
                  <a:ext uri="{FF2B5EF4-FFF2-40B4-BE49-F238E27FC236}">
                    <a16:creationId xmlns:a16="http://schemas.microsoft.com/office/drawing/2014/main" id="{48F87FC3-29A0-4F32-924D-F2F60DC11C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2875" y="2057537"/>
                <a:ext cx="10515600" cy="407821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Frequency = 1 / Max (</a:t>
                </a:r>
                <a:r>
                  <a:rPr lang="vi-VN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the l</a:t>
                </a:r>
                <a:r>
                  <a:rPr lang="en-US" dirty="0" err="1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ongest</a:t>
                </a:r>
                <a:r>
                  <a:rPr lang="en-US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 time between input and output)</a:t>
                </a:r>
                <a:endParaRPr lang="en-GB" dirty="0">
                  <a:latin typeface="Calibri" panose="020F0502020204030204" pitchFamily="34" charset="0"/>
                  <a:ea typeface="SimSun" panose="02010600030101010101" pitchFamily="2" charset="-122"/>
                  <a:cs typeface="Arial" panose="020B0604020202020204" pitchFamily="34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vi-VN" b="0" i="1" smtClean="0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Arial" panose="020B0604020202020204" pitchFamily="34" charset="0"/>
                          </a:rPr>
                          <m:t>5059890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Arial" panose="020B0604020202020204" pitchFamily="34" charset="0"/>
                          </a:rPr>
                          <m:t> ∗</m:t>
                        </m:r>
                        <m:sSup>
                          <m:sSupPr>
                            <m:ctrlPr>
                              <a:rPr lang="en-GB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Arial" panose="020B0604020202020204" pitchFamily="34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Arial" panose="020B0604020202020204" pitchFamily="34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Arial" panose="020B0604020202020204" pitchFamily="34" charset="0"/>
                              </a:rPr>
                              <m:t>−12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 = </a:t>
                </a:r>
                <a:r>
                  <a:rPr lang="vi-VN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197 632.7549</a:t>
                </a:r>
                <a:r>
                  <a:rPr lang="en-US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 (Hz)</a:t>
                </a:r>
                <a:endParaRPr lang="en-GB" dirty="0">
                  <a:latin typeface="Calibri" panose="020F0502020204030204" pitchFamily="34" charset="0"/>
                  <a:ea typeface="SimSun" panose="02010600030101010101" pitchFamily="2" charset="-122"/>
                  <a:cs typeface="Arial" panose="020B0604020202020204" pitchFamily="34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Number of cycle</a:t>
                </a:r>
                <a:r>
                  <a:rPr lang="vi-VN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s</a:t>
                </a:r>
                <a:r>
                  <a:rPr lang="en-US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: </a:t>
                </a:r>
                <a:r>
                  <a:rPr lang="vi-VN" dirty="0">
                    <a:latin typeface="Rockwell" panose="02060603020205020403" pitchFamily="18" charset="0"/>
                    <a:ea typeface="SimSun" panose="02010600030101010101" pitchFamily="2" charset="-122"/>
                    <a:cs typeface="Arial" panose="020B0604020202020204" pitchFamily="34" charset="0"/>
                  </a:rPr>
                  <a:t>51</a:t>
                </a: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vi-VN" dirty="0" err="1">
                    <a:latin typeface="Calibri" panose="020F0502020204030204" pitchFamily="34" charset="0"/>
                    <a:ea typeface="SimSun" panose="02010600030101010101" pitchFamily="2" charset="-122"/>
                    <a:cs typeface="Arial" panose="020B0604020202020204" pitchFamily="34" charset="0"/>
                  </a:rPr>
                  <a:t>One</a:t>
                </a:r>
                <a:r>
                  <a:rPr lang="vi-VN" dirty="0">
                    <a:latin typeface="Calibri" panose="020F0502020204030204" pitchFamily="34" charset="0"/>
                    <a:ea typeface="SimSun" panose="02010600030101010101" pitchFamily="2" charset="-122"/>
                    <a:cs typeface="Arial" panose="020B0604020202020204" pitchFamily="34" charset="0"/>
                  </a:rPr>
                  <a:t> </a:t>
                </a:r>
                <a:r>
                  <a:rPr lang="vi-VN" dirty="0" err="1">
                    <a:latin typeface="Calibri" panose="020F0502020204030204" pitchFamily="34" charset="0"/>
                    <a:ea typeface="SimSun" panose="02010600030101010101" pitchFamily="2" charset="-122"/>
                    <a:cs typeface="Arial" panose="020B0604020202020204" pitchFamily="34" charset="0"/>
                  </a:rPr>
                  <a:t>clock</a:t>
                </a:r>
                <a:r>
                  <a:rPr lang="vi-VN" dirty="0">
                    <a:latin typeface="Calibri" panose="020F0502020204030204" pitchFamily="34" charset="0"/>
                    <a:ea typeface="SimSun" panose="02010600030101010101" pitchFamily="2" charset="-122"/>
                    <a:cs typeface="Arial" panose="020B0604020202020204" pitchFamily="34" charset="0"/>
                  </a:rPr>
                  <a:t> </a:t>
                </a:r>
                <a:r>
                  <a:rPr lang="vi-VN" dirty="0" err="1">
                    <a:latin typeface="Calibri" panose="020F0502020204030204" pitchFamily="34" charset="0"/>
                    <a:ea typeface="SimSun" panose="02010600030101010101" pitchFamily="2" charset="-122"/>
                    <a:cs typeface="Arial" panose="020B0604020202020204" pitchFamily="34" charset="0"/>
                  </a:rPr>
                  <a:t>cycle</a:t>
                </a:r>
                <a:r>
                  <a:rPr lang="vi-VN" dirty="0">
                    <a:latin typeface="Calibri" panose="020F0502020204030204" pitchFamily="34" charset="0"/>
                    <a:ea typeface="SimSun" panose="02010600030101010101" pitchFamily="2" charset="-122"/>
                    <a:cs typeface="Arial" panose="020B0604020202020204" pitchFamily="34" charset="0"/>
                  </a:rPr>
                  <a:t> = 100 000 (</a:t>
                </a:r>
                <a:r>
                  <a:rPr lang="vi-VN" dirty="0" err="1">
                    <a:latin typeface="Calibri" panose="020F0502020204030204" pitchFamily="34" charset="0"/>
                    <a:ea typeface="SimSun" panose="02010600030101010101" pitchFamily="2" charset="-122"/>
                    <a:cs typeface="Arial" panose="020B0604020202020204" pitchFamily="34" charset="0"/>
                  </a:rPr>
                  <a:t>ps</a:t>
                </a:r>
                <a:r>
                  <a:rPr lang="vi-VN" dirty="0">
                    <a:latin typeface="Calibri" panose="020F0502020204030204" pitchFamily="34" charset="0"/>
                    <a:ea typeface="SimSun" panose="02010600030101010101" pitchFamily="2" charset="-122"/>
                    <a:cs typeface="Arial" panose="020B0604020202020204" pitchFamily="34" charset="0"/>
                  </a:rPr>
                  <a:t>)</a:t>
                </a:r>
                <a:endParaRPr lang="en-GB" dirty="0">
                  <a:latin typeface="Calibri" panose="020F0502020204030204" pitchFamily="34" charset="0"/>
                  <a:ea typeface="SimSun" panose="02010600030101010101" pitchFamily="2" charset="-122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5" name="Content Placeholder 9">
                <a:extLst>
                  <a:ext uri="{FF2B5EF4-FFF2-40B4-BE49-F238E27FC236}">
                    <a16:creationId xmlns:a16="http://schemas.microsoft.com/office/drawing/2014/main" id="{48F87FC3-29A0-4F32-924D-F2F60DC11C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875" y="2057537"/>
                <a:ext cx="10515600" cy="4078219"/>
              </a:xfrm>
              <a:prstGeom prst="rect">
                <a:avLst/>
              </a:prstGeom>
              <a:blipFill>
                <a:blip r:embed="rId2"/>
                <a:stretch>
                  <a:fillRect l="-1043" t="-17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36561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0D253-3C05-40C2-9D28-11EFECF82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THANK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YOU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FOR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ALL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YOUR</a:t>
            </a:r>
            <a:r>
              <a:rPr lang="vi-VN" sz="4400" dirty="0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vi-VN" sz="4400" dirty="0" err="1">
                <a:effectLst/>
                <a:latin typeface="Bookman Old Style" panose="020506040505050202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ATTENTION</a:t>
            </a:r>
            <a:endParaRPr lang="en-GB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20C2A-1D7B-4615-B82C-C3C492A0C3EF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E43C4-4E83-46BF-B6F1-A95DC2EF1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5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CC45D-BAD7-4666-82FB-740DE29F5D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Floating</a:t>
            </a:r>
            <a:r>
              <a:rPr lang="vi-VN" b="1" dirty="0"/>
              <a:t>-</a:t>
            </a:r>
            <a:r>
              <a:rPr lang="en-US" b="1" dirty="0"/>
              <a:t>Point Square</a:t>
            </a:r>
            <a:r>
              <a:rPr lang="vi-VN" b="1" dirty="0"/>
              <a:t> </a:t>
            </a:r>
            <a:r>
              <a:rPr lang="en-US" b="1" dirty="0"/>
              <a:t>root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C778D3-763C-48D7-9C67-A853A37F13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Team members:</a:t>
            </a:r>
          </a:p>
          <a:p>
            <a:r>
              <a:rPr lang="en-US" dirty="0"/>
              <a:t>Hồ </a:t>
            </a:r>
            <a:r>
              <a:rPr lang="en-US" dirty="0" err="1"/>
              <a:t>Hải</a:t>
            </a:r>
            <a:r>
              <a:rPr lang="en-US" dirty="0"/>
              <a:t> Công </a:t>
            </a:r>
            <a:r>
              <a:rPr lang="en-US" dirty="0" err="1"/>
              <a:t>Thuận</a:t>
            </a:r>
            <a:r>
              <a:rPr lang="en-US" dirty="0"/>
              <a:t> – 1852</a:t>
            </a:r>
            <a:r>
              <a:rPr lang="vi-VN" dirty="0"/>
              <a:t>1469</a:t>
            </a:r>
            <a:endParaRPr lang="en-US" dirty="0"/>
          </a:p>
          <a:p>
            <a:r>
              <a:rPr lang="en-US" dirty="0" err="1"/>
              <a:t>Hà</a:t>
            </a:r>
            <a:r>
              <a:rPr lang="en-US" dirty="0"/>
              <a:t> </a:t>
            </a:r>
            <a:r>
              <a:rPr lang="en-US" dirty="0" err="1"/>
              <a:t>Kiều</a:t>
            </a:r>
            <a:r>
              <a:rPr lang="en-US" dirty="0"/>
              <a:t> Trang – 18521522</a:t>
            </a:r>
          </a:p>
        </p:txBody>
      </p:sp>
    </p:spTree>
    <p:extLst>
      <p:ext uri="{BB962C8B-B14F-4D97-AF65-F5344CB8AC3E}">
        <p14:creationId xmlns:p14="http://schemas.microsoft.com/office/powerpoint/2010/main" val="2181784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866999"/>
              </p:ext>
            </p:extLst>
          </p:nvPr>
        </p:nvGraphicFramePr>
        <p:xfrm>
          <a:off x="400833" y="2192168"/>
          <a:ext cx="11398683" cy="294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0 10000000 00000000000000000000000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bg1"/>
                          </a:solidFill>
                        </a:rPr>
                        <a:t>0 10000000 10000000000000000000000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0 10000000 10000000000000000000000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88C9CA7C-16B8-4A29-A7E7-55AA14A0A69E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Case: Input = x.0 (</a:t>
            </a:r>
            <a:r>
              <a:rPr lang="en-US" sz="2800" dirty="0" err="1"/>
              <a:t>eg</a:t>
            </a:r>
            <a:r>
              <a:rPr lang="en-US" sz="2800" dirty="0"/>
              <a:t> 1.0, 2.0,…)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3927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153656"/>
              </p:ext>
            </p:extLst>
          </p:nvPr>
        </p:nvGraphicFramePr>
        <p:xfrm>
          <a:off x="400833" y="2192168"/>
          <a:ext cx="11398683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48819B88-842B-49CF-BA03-97925BC43C96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Case </a:t>
            </a:r>
            <a:r>
              <a:rPr lang="en-US" sz="2800" dirty="0"/>
              <a:t>Input =  x.0y (</a:t>
            </a:r>
            <a:r>
              <a:rPr lang="en-US" sz="2800" dirty="0" err="1"/>
              <a:t>eg</a:t>
            </a:r>
            <a:r>
              <a:rPr lang="en-US" sz="2800" dirty="0"/>
              <a:t> 1.01, 1.02,…)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7831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E90CCC53-67D6-44FA-96C1-E6D36402B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1690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sz="2800" dirty="0"/>
              <a:t>Case Input = x.00y (</a:t>
            </a:r>
            <a:r>
              <a:rPr lang="en-US" sz="2800" dirty="0" err="1"/>
              <a:t>eg</a:t>
            </a:r>
            <a:r>
              <a:rPr lang="en-US" sz="2800" dirty="0"/>
              <a:t> 1.001, 1.002,…)</a:t>
            </a:r>
          </a:p>
          <a:p>
            <a:endParaRPr lang="en-US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430062"/>
              </p:ext>
            </p:extLst>
          </p:nvPr>
        </p:nvGraphicFramePr>
        <p:xfrm>
          <a:off x="400833" y="2192168"/>
          <a:ext cx="11398683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480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83902"/>
              </p:ext>
            </p:extLst>
          </p:nvPr>
        </p:nvGraphicFramePr>
        <p:xfrm>
          <a:off x="400833" y="2192168"/>
          <a:ext cx="11398683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6930507A-E09E-437B-8187-47E6D76A576E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91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Case </a:t>
            </a:r>
            <a:r>
              <a:rPr lang="en-US" sz="2800" dirty="0"/>
              <a:t>Input = x.000y (</a:t>
            </a:r>
            <a:r>
              <a:rPr lang="en-US" sz="2800" dirty="0" err="1"/>
              <a:t>eg</a:t>
            </a:r>
            <a:r>
              <a:rPr lang="en-US" sz="2800" dirty="0"/>
              <a:t> 1.0001, 1.0002…)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11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799D-89F8-4799-B368-1846FD4DB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Simulation result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EEEC02E-0781-443F-ACDE-08CB94BC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1690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sz="2800" dirty="0"/>
              <a:t>Case Input = -x.0 (</a:t>
            </a:r>
            <a:r>
              <a:rPr lang="en-US" sz="2800" dirty="0" err="1"/>
              <a:t>eg</a:t>
            </a:r>
            <a:r>
              <a:rPr lang="en-US" sz="2800" dirty="0"/>
              <a:t> -1.0, -2.0,…)</a:t>
            </a:r>
          </a:p>
          <a:p>
            <a:endParaRPr lang="en-US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1D22B2F-07E2-480A-B712-C514E622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304591"/>
              </p:ext>
            </p:extLst>
          </p:nvPr>
        </p:nvGraphicFramePr>
        <p:xfrm>
          <a:off x="400833" y="2192168"/>
          <a:ext cx="11398683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734">
                  <a:extLst>
                    <a:ext uri="{9D8B030D-6E8A-4147-A177-3AD203B41FA5}">
                      <a16:colId xmlns:a16="http://schemas.microsoft.com/office/drawing/2014/main" val="3208209321"/>
                    </a:ext>
                  </a:extLst>
                </a:gridCol>
                <a:gridCol w="643874">
                  <a:extLst>
                    <a:ext uri="{9D8B030D-6E8A-4147-A177-3AD203B41FA5}">
                      <a16:colId xmlns:a16="http://schemas.microsoft.com/office/drawing/2014/main" val="3200619023"/>
                    </a:ext>
                  </a:extLst>
                </a:gridCol>
                <a:gridCol w="2317315">
                  <a:extLst>
                    <a:ext uri="{9D8B030D-6E8A-4147-A177-3AD203B41FA5}">
                      <a16:colId xmlns:a16="http://schemas.microsoft.com/office/drawing/2014/main" val="1133003481"/>
                    </a:ext>
                  </a:extLst>
                </a:gridCol>
                <a:gridCol w="776614">
                  <a:extLst>
                    <a:ext uri="{9D8B030D-6E8A-4147-A177-3AD203B41FA5}">
                      <a16:colId xmlns:a16="http://schemas.microsoft.com/office/drawing/2014/main" val="1480471849"/>
                    </a:ext>
                  </a:extLst>
                </a:gridCol>
                <a:gridCol w="2329841">
                  <a:extLst>
                    <a:ext uri="{9D8B030D-6E8A-4147-A177-3AD203B41FA5}">
                      <a16:colId xmlns:a16="http://schemas.microsoft.com/office/drawing/2014/main" val="835278102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601428542"/>
                    </a:ext>
                  </a:extLst>
                </a:gridCol>
                <a:gridCol w="2279737">
                  <a:extLst>
                    <a:ext uri="{9D8B030D-6E8A-4147-A177-3AD203B41FA5}">
                      <a16:colId xmlns:a16="http://schemas.microsoft.com/office/drawing/2014/main" val="254939784"/>
                    </a:ext>
                  </a:extLst>
                </a:gridCol>
                <a:gridCol w="2004163">
                  <a:extLst>
                    <a:ext uri="{9D8B030D-6E8A-4147-A177-3AD203B41FA5}">
                      <a16:colId xmlns:a16="http://schemas.microsoft.com/office/drawing/2014/main" val="31654286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Expected 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Result 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Result 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177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12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53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267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289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8891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11091-CF17-442D-B186-2FA807FC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42226-1FD8-49AC-8A20-207FA5EF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2836" cy="4351338"/>
          </a:xfrm>
        </p:spPr>
        <p:txBody>
          <a:bodyPr/>
          <a:lstStyle/>
          <a:p>
            <a:r>
              <a:rPr lang="en-US" dirty="0"/>
              <a:t>Adder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16EB10-73E7-41CA-B8DC-F626289D5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9974" y="1027906"/>
            <a:ext cx="4673826" cy="546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5597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11091-CF17-442D-B186-2FA807FC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42226-1FD8-49AC-8A20-207FA5EF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2836" cy="4351338"/>
          </a:xfrm>
        </p:spPr>
        <p:txBody>
          <a:bodyPr/>
          <a:lstStyle/>
          <a:p>
            <a:r>
              <a:rPr lang="en-US" dirty="0"/>
              <a:t>Multiplier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F2467F-43A2-4478-B2F5-D295F6A2D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639" y="1690688"/>
            <a:ext cx="5153932" cy="377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65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11091-CF17-442D-B186-2FA807FC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42226-1FD8-49AC-8A20-207FA5EF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72836" cy="4351338"/>
          </a:xfrm>
        </p:spPr>
        <p:txBody>
          <a:bodyPr/>
          <a:lstStyle/>
          <a:p>
            <a:r>
              <a:rPr lang="en-US" dirty="0"/>
              <a:t>Division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82D6C4-4834-4D76-A00B-A77378BB3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825" y="507435"/>
            <a:ext cx="6454682" cy="598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428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47BBE-BD36-43B1-81DB-29235E8F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85611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u="sng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C28D4-A766-466C-884F-22D3C4A82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3748364"/>
          </a:xfrm>
        </p:spPr>
        <p:txBody>
          <a:bodyPr>
            <a:normAutofit/>
          </a:bodyPr>
          <a:lstStyle/>
          <a:p>
            <a:pPr marL="514350" indent="-514350" algn="ctr">
              <a:buAutoNum type="arabicPeriod"/>
            </a:pPr>
            <a:r>
              <a:rPr lang="en-US" sz="4000" dirty="0"/>
              <a:t>Algorithm</a:t>
            </a:r>
          </a:p>
          <a:p>
            <a:pPr marL="514350" indent="-514350" algn="ctr">
              <a:buAutoNum type="arabicPeriod"/>
            </a:pPr>
            <a:r>
              <a:rPr lang="en-US" sz="4000" dirty="0"/>
              <a:t>Datapath</a:t>
            </a:r>
          </a:p>
          <a:p>
            <a:pPr marL="514350" indent="-514350" algn="ctr">
              <a:buAutoNum type="arabicPeriod"/>
            </a:pPr>
            <a:r>
              <a:rPr lang="en-US" sz="4000" dirty="0"/>
              <a:t>Controller (FSM)</a:t>
            </a:r>
          </a:p>
          <a:p>
            <a:pPr marL="514350" indent="-514350" algn="ctr">
              <a:buAutoNum type="arabicPeriod"/>
            </a:pPr>
            <a:r>
              <a:rPr lang="en-US" sz="4000" dirty="0"/>
              <a:t>Simulation result</a:t>
            </a:r>
          </a:p>
        </p:txBody>
      </p:sp>
    </p:spTree>
    <p:extLst>
      <p:ext uri="{BB962C8B-B14F-4D97-AF65-F5344CB8AC3E}">
        <p14:creationId xmlns:p14="http://schemas.microsoft.com/office/powerpoint/2010/main" val="1174850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E6EB-07C2-4AE0-ADFC-6BB3ED62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82DA62-AC9F-4646-96FF-2BC2A849EF7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b="0" i="0" u="none" strike="noStrike" baseline="0" dirty="0">
                    <a:latin typeface="SFRM1000"/>
                  </a:rPr>
                  <a:t>“Newton’s” method to compute squarer root </a:t>
                </a:r>
                <a14:m>
                  <m:oMath xmlns:m="http://schemas.openxmlformats.org/officeDocument/2006/math">
                    <m:r>
                      <a:rPr lang="en-US" b="0" i="1" u="none" strike="noStrike" baseline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u="none" strike="noStrike" baseline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b="0" u="none" strike="noStrike" baseline="0" dirty="0"/>
                  <a:t>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rad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 for</a:t>
                </a:r>
                <a:r>
                  <a:rPr lang="en-US" b="0" i="0" u="none" strike="noStrike" dirty="0">
                    <a:latin typeface="SFRM1000"/>
                  </a:rPr>
                  <a:t> a &gt; 0, i.e</a:t>
                </a:r>
                <a:r>
                  <a:rPr lang="en-US" dirty="0">
                    <a:latin typeface="SFRM1000"/>
                  </a:rPr>
                  <a:t>. to solve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. </a:t>
                </a:r>
                <a:r>
                  <a:rPr lang="en-US" dirty="0">
                    <a:latin typeface="SFRM1000"/>
                  </a:rPr>
                  <a:t>The algorithm starts with some guess</a:t>
                </a:r>
                <a:r>
                  <a:rPr lang="pt-BR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  and </a:t>
                </a:r>
                <a:r>
                  <a:rPr lang="en-US" dirty="0">
                    <a:latin typeface="SFRM1000"/>
                  </a:rPr>
                  <a:t>computes the sequence of improved guesses.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b="0" i="1" u="none" strike="noStrike" baseline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u="none" strike="noStrike" baseline="0" smtClean="0">
                          <a:latin typeface="Cambria Math" panose="02040503050406030204" pitchFamily="18" charset="0"/>
                        </a:rPr>
                        <m:t>+(</m:t>
                      </m:r>
                      <m:sSub>
                        <m:sSub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u="none" strike="noStrike" baseline="0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sSub>
                            <m:sSubPr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  <m:r>
                        <a:rPr lang="en-US" b="0" i="1" u="none" strike="noStrike" baseline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0" i="0" u="none" strike="noStrike" baseline="0" dirty="0">
                  <a:latin typeface="SFRM1000"/>
                </a:endParaRPr>
              </a:p>
              <a:p>
                <a:pPr marL="0" indent="0">
                  <a:buNone/>
                </a:pPr>
                <a:endParaRPr lang="en-US" dirty="0">
                  <a:latin typeface="SFRM1000"/>
                </a:endParaRPr>
              </a:p>
              <a:p>
                <a:r>
                  <a:rPr lang="vi-VN" dirty="0">
                    <a:latin typeface="SFRM1000"/>
                  </a:rPr>
                  <a:t>I</a:t>
                </a:r>
                <a:r>
                  <a:rPr lang="en-US" dirty="0">
                    <a:latin typeface="SFRM1000"/>
                  </a:rPr>
                  <a:t>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 is too big (</a:t>
                </a:r>
                <a14:m>
                  <m:oMath xmlns:m="http://schemas.openxmlformats.org/officeDocument/2006/math">
                    <m:r>
                      <a:rPr lang="en-US" b="0" i="0" u="none" strike="noStrike" baseline="0" smtClean="0">
                        <a:latin typeface="Cambria Math" panose="02040503050406030204" pitchFamily="18" charset="0"/>
                      </a:rPr>
                      <m:t> &gt;</m:t>
                    </m:r>
                    <m:rad>
                      <m:radPr>
                        <m:degHide m:val="on"/>
                        <m:ctrlP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rad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),</a:t>
                </a:r>
                <a:r>
                  <a:rPr lang="en-US" b="0" i="0" u="none" strike="noStrike" dirty="0">
                    <a:latin typeface="SFRM1000"/>
                  </a:rPr>
                  <a:t> </a:t>
                </a:r>
                <a:r>
                  <a:rPr lang="en-US" dirty="0">
                    <a:latin typeface="SFRM1000"/>
                  </a:rPr>
                  <a:t>then a/</a:t>
                </a:r>
                <a:r>
                  <a:rPr lang="pt-BR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SFRM1000"/>
                  </a:rPr>
                  <a:t>will be too small</a:t>
                </a:r>
                <a:r>
                  <a:rPr lang="en-US" b="0" i="0" u="none" strike="noStrike" baseline="0" dirty="0">
                    <a:latin typeface="SFRM1000"/>
                  </a:rPr>
                  <a:t> (</a:t>
                </a:r>
                <a14:m>
                  <m:oMath xmlns:m="http://schemas.openxmlformats.org/officeDocument/2006/math">
                    <m:r>
                      <a:rPr lang="en-US" b="0" i="0" u="none" strike="noStrike" baseline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u="none" strike="noStrike" baseline="0" smtClean="0">
                        <a:latin typeface="Cambria Math" panose="02040503050406030204" pitchFamily="18" charset="0"/>
                      </a:rPr>
                      <m:t>&lt;</m:t>
                    </m:r>
                    <m:rad>
                      <m:radPr>
                        <m:degHide m:val="on"/>
                        <m:ctrlP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rad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),</a:t>
                </a:r>
                <a:r>
                  <a:rPr lang="en-US" b="0" i="0" u="none" strike="noStrike" dirty="0">
                    <a:latin typeface="SFRM1000"/>
                  </a:rPr>
                  <a:t> </a:t>
                </a:r>
                <a:r>
                  <a:rPr lang="en-US" dirty="0">
                    <a:latin typeface="SFRM1000"/>
                  </a:rPr>
                  <a:t>and so their arithmetic mean</a:t>
                </a:r>
                <a:r>
                  <a:rPr lang="pt-BR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 </a:t>
                </a:r>
                <a:r>
                  <a:rPr lang="en-US" dirty="0">
                    <a:latin typeface="SFRM1000"/>
                  </a:rPr>
                  <a:t>will be closer to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u="none" strike="noStrike" baseline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rad>
                  </m:oMath>
                </a14:m>
                <a:r>
                  <a:rPr lang="en-US" b="0" i="0" u="none" strike="noStrike" baseline="0" dirty="0">
                    <a:latin typeface="SFRM1000"/>
                  </a:rPr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82DA62-AC9F-4646-96FF-2BC2A849EF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4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596767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E6EB-07C2-4AE0-ADFC-6BB3ED62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ADAA316-D642-4D50-96B0-317C8EA66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959268" cy="4667250"/>
          </a:xfrm>
        </p:spPr>
        <p:txBody>
          <a:bodyPr/>
          <a:lstStyle/>
          <a:p>
            <a:r>
              <a:rPr lang="en-US" b="0" i="0" u="none" strike="noStrike" baseline="0" dirty="0">
                <a:latin typeface="SFRM1000"/>
              </a:rPr>
              <a:t>Demo on </a:t>
            </a:r>
            <a:r>
              <a:rPr lang="en-US" b="0" i="0" u="none" strike="noStrike" baseline="0" dirty="0">
                <a:latin typeface="SFRM1000"/>
                <a:hlinkClick r:id="rId2"/>
              </a:rPr>
              <a:t>https://www.desmos.com/calculator</a:t>
            </a:r>
            <a:endParaRPr lang="en-US" b="0" i="0" u="none" strike="noStrike" baseline="0" dirty="0">
              <a:latin typeface="SFRM1000"/>
            </a:endParaRPr>
          </a:p>
          <a:p>
            <a:pPr marL="0" indent="0">
              <a:buNone/>
            </a:pPr>
            <a:endParaRPr lang="en-US" sz="1800" b="0" i="0" u="none" strike="noStrike" baseline="0" dirty="0">
              <a:latin typeface="SFRM100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855365-8D6B-4B3F-A7D3-190C3750B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715" y="1824722"/>
            <a:ext cx="6304767" cy="24233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8C2633-2780-44F9-88EA-22C5BB231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6715" y="4276355"/>
            <a:ext cx="6304767" cy="221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088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E6EB-07C2-4AE0-ADFC-6BB3ED62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Algorithm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BDB5B-E6B2-468D-B5FD-BD29C262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601575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/>
              <a:t>Proof with testcase using </a:t>
            </a:r>
            <a:r>
              <a:rPr lang="vi-VN" dirty="0" err="1">
                <a:effectLst/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Python</a:t>
            </a:r>
            <a:endParaRPr lang="en-GB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9252BD2-915E-4DC4-9A00-91BD22AC4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143601"/>
              </p:ext>
            </p:extLst>
          </p:nvPr>
        </p:nvGraphicFramePr>
        <p:xfrm>
          <a:off x="212942" y="2292262"/>
          <a:ext cx="11699311" cy="3956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425">
                  <a:extLst>
                    <a:ext uri="{9D8B030D-6E8A-4147-A177-3AD203B41FA5}">
                      <a16:colId xmlns:a16="http://schemas.microsoft.com/office/drawing/2014/main" val="4032073795"/>
                    </a:ext>
                  </a:extLst>
                </a:gridCol>
                <a:gridCol w="2667129">
                  <a:extLst>
                    <a:ext uri="{9D8B030D-6E8A-4147-A177-3AD203B41FA5}">
                      <a16:colId xmlns:a16="http://schemas.microsoft.com/office/drawing/2014/main" val="3951615425"/>
                    </a:ext>
                  </a:extLst>
                </a:gridCol>
                <a:gridCol w="3031299">
                  <a:extLst>
                    <a:ext uri="{9D8B030D-6E8A-4147-A177-3AD203B41FA5}">
                      <a16:colId xmlns:a16="http://schemas.microsoft.com/office/drawing/2014/main" val="1019681543"/>
                    </a:ext>
                  </a:extLst>
                </a:gridCol>
                <a:gridCol w="2738082">
                  <a:extLst>
                    <a:ext uri="{9D8B030D-6E8A-4147-A177-3AD203B41FA5}">
                      <a16:colId xmlns:a16="http://schemas.microsoft.com/office/drawing/2014/main" val="295453064"/>
                    </a:ext>
                  </a:extLst>
                </a:gridCol>
                <a:gridCol w="2535376">
                  <a:extLst>
                    <a:ext uri="{9D8B030D-6E8A-4147-A177-3AD203B41FA5}">
                      <a16:colId xmlns:a16="http://schemas.microsoft.com/office/drawing/2014/main" val="1391649536"/>
                    </a:ext>
                  </a:extLst>
                </a:gridCol>
              </a:tblGrid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Input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Result from </a:t>
                      </a:r>
                      <a:r>
                        <a:rPr lang="en-US" sz="1400" dirty="0" err="1"/>
                        <a:t>math.sqrt</a:t>
                      </a:r>
                      <a:r>
                        <a:rPr lang="en-US" sz="1400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Result from the algorithm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Error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4596227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3720187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0.01414213562373095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0.01414213562373095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7108412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0.00030000000000000003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0.017320508075688773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0.017320508075688773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8910528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3432126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0836370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0.009699999999999997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0.09848857801796103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0.09848857801796103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5783692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0.009799999999999996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0.09899494936611664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0.09899494936611664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5601507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0.009899999999999996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0.09949874371066197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0.09949874371066197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7848548"/>
                  </a:ext>
                </a:extLst>
              </a:tr>
              <a:tr h="39561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0.009999999999999995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0.09999999999999998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0.09999999999999998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3587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87096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FFC8-F0A6-4334-81E0-BFA0B3F0C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2. Datapath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CF3D24-F1E8-451D-8B42-D6836414C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78" y="1574822"/>
            <a:ext cx="11422574" cy="497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0384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FFC8-F0A6-4334-81E0-BFA0B3F0C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7244367" cy="1326321"/>
          </a:xfrm>
        </p:spPr>
        <p:txBody>
          <a:bodyPr/>
          <a:lstStyle/>
          <a:p>
            <a:r>
              <a:rPr lang="en-US" b="1" dirty="0"/>
              <a:t>3. Controller (FSM)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46DE5-B7A7-479C-828E-A25D4455D549}"/>
              </a:ext>
            </a:extLst>
          </p:cNvPr>
          <p:cNvSpPr txBox="1"/>
          <p:nvPr/>
        </p:nvSpPr>
        <p:spPr>
          <a:xfrm>
            <a:off x="838200" y="2126294"/>
            <a:ext cx="69010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-apple-system"/>
              </a:rPr>
              <a:t>S0: </a:t>
            </a:r>
            <a:r>
              <a:rPr lang="vi-VN" sz="2400" dirty="0" err="1">
                <a:latin typeface="-apple-system"/>
              </a:rPr>
              <a:t>Initial</a:t>
            </a:r>
            <a:r>
              <a:rPr lang="vi-VN" sz="2400" dirty="0">
                <a:latin typeface="-apple-system"/>
              </a:rPr>
              <a:t> </a:t>
            </a:r>
            <a:r>
              <a:rPr lang="vi-VN" sz="2400" dirty="0" err="1">
                <a:latin typeface="-apple-system"/>
              </a:rPr>
              <a:t>state</a:t>
            </a:r>
            <a:br>
              <a:rPr lang="en-US" sz="2400" b="0" i="0" dirty="0">
                <a:effectLst/>
                <a:latin typeface="-apple-system"/>
              </a:rPr>
            </a:br>
            <a:r>
              <a:rPr lang="en-US" sz="2400" b="0" i="0" dirty="0">
                <a:effectLst/>
                <a:latin typeface="-apple-system"/>
              </a:rPr>
              <a:t>S1: Input number n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S2: x = n;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S3: root = n / x;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S4: root = root + x;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S5 : root = root / 2;</a:t>
            </a:r>
          </a:p>
          <a:p>
            <a:pPr algn="l"/>
            <a:r>
              <a:rPr lang="en-US" sz="2400" b="0" i="0" dirty="0">
                <a:effectLst/>
                <a:latin typeface="-apple-system"/>
              </a:rPr>
              <a:t>S6: x = root</a:t>
            </a:r>
            <a:endParaRPr lang="vi-VN" sz="2400" b="0" i="0" dirty="0">
              <a:effectLst/>
              <a:latin typeface="-apple-system"/>
            </a:endParaRPr>
          </a:p>
          <a:p>
            <a:pPr algn="l"/>
            <a:r>
              <a:rPr lang="vi-VN" sz="2400" dirty="0" err="1">
                <a:latin typeface="-apple-system"/>
              </a:rPr>
              <a:t>S7</a:t>
            </a:r>
            <a:r>
              <a:rPr lang="vi-VN" sz="2400" dirty="0">
                <a:latin typeface="-apple-system"/>
              </a:rPr>
              <a:t>: </a:t>
            </a:r>
            <a:r>
              <a:rPr lang="vi-VN" sz="2400" dirty="0" err="1">
                <a:latin typeface="-apple-system"/>
              </a:rPr>
              <a:t>12th</a:t>
            </a:r>
            <a:r>
              <a:rPr lang="vi-VN" sz="2400" dirty="0">
                <a:latin typeface="-apple-system"/>
              </a:rPr>
              <a:t> </a:t>
            </a:r>
            <a:r>
              <a:rPr lang="vi-VN" sz="2400" dirty="0" err="1">
                <a:latin typeface="-apple-system"/>
              </a:rPr>
              <a:t>iteration</a:t>
            </a:r>
            <a:r>
              <a:rPr lang="vi-VN" sz="2400" dirty="0">
                <a:latin typeface="-apple-system"/>
              </a:rPr>
              <a:t>?</a:t>
            </a:r>
            <a:endParaRPr lang="en-US" sz="2400" b="0" i="0" dirty="0">
              <a:effectLst/>
              <a:latin typeface="-apple-system"/>
            </a:endParaRPr>
          </a:p>
          <a:p>
            <a:pPr algn="l"/>
            <a:r>
              <a:rPr lang="en-US" sz="2400" dirty="0">
                <a:latin typeface="-apple-system"/>
              </a:rPr>
              <a:t>S</a:t>
            </a:r>
            <a:r>
              <a:rPr lang="vi-VN" sz="2400" dirty="0">
                <a:latin typeface="-apple-system"/>
              </a:rPr>
              <a:t>8</a:t>
            </a:r>
            <a:r>
              <a:rPr lang="en-US" sz="2400" dirty="0">
                <a:latin typeface="-apple-system"/>
              </a:rPr>
              <a:t>: result = root</a:t>
            </a:r>
            <a:endParaRPr lang="en-US" sz="2400" b="0" i="0" dirty="0">
              <a:effectLst/>
              <a:latin typeface="-apple-system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6C5BB0-3D79-4999-B0A1-4DD4341E42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13" y="0"/>
            <a:ext cx="34059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34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AFFC8-F0A6-4334-81E0-BFA0B3F0C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09600"/>
            <a:ext cx="7235002" cy="1326321"/>
          </a:xfrm>
        </p:spPr>
        <p:txBody>
          <a:bodyPr/>
          <a:lstStyle/>
          <a:p>
            <a:r>
              <a:rPr lang="en-US" b="1" dirty="0"/>
              <a:t>3. Controller (FSM)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46DE5-B7A7-479C-828E-A25D4455D549}"/>
              </a:ext>
            </a:extLst>
          </p:cNvPr>
          <p:cNvSpPr txBox="1"/>
          <p:nvPr/>
        </p:nvSpPr>
        <p:spPr>
          <a:xfrm>
            <a:off x="838201" y="2126294"/>
            <a:ext cx="7310598" cy="2751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ALU's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capable of doing the following operations: </a:t>
            </a:r>
            <a:r>
              <a:rPr lang="en-US" sz="2400" b="1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add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, </a:t>
            </a:r>
            <a:r>
              <a:rPr lang="en-US" sz="2400" b="1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divide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 2 floating-point numbers, </a:t>
            </a:r>
            <a:r>
              <a:rPr lang="en-US" sz="2400" b="1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divide by 2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 err="1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ALU's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Arial" panose="020B0604020202020204" pitchFamily="34" charset="0"/>
              </a:rPr>
              <a:t> flags: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zero: = 1 when </a:t>
            </a:r>
            <a:r>
              <a:rPr lang="en-US" sz="2400" dirty="0" err="1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ALU's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result is 0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negative: = 1 when </a:t>
            </a:r>
            <a:r>
              <a:rPr lang="en-US" sz="2400" dirty="0" err="1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ALU's</a:t>
            </a:r>
            <a:r>
              <a:rPr lang="en-US" sz="2400" dirty="0">
                <a:latin typeface="Rockwell" panose="02060603020205020403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result is &lt; 0</a:t>
            </a:r>
            <a:endParaRPr lang="en-GB" sz="24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48B467-1524-4571-A2E9-45E831F01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14" y="0"/>
            <a:ext cx="3405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5347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1595</TotalTime>
  <Words>1365</Words>
  <Application>Microsoft Office PowerPoint</Application>
  <PresentationFormat>Widescreen</PresentationFormat>
  <Paragraphs>631</Paragraphs>
  <Slides>27</Slides>
  <Notes>0</Notes>
  <HiddenSlides>10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-apple-system</vt:lpstr>
      <vt:lpstr>SFRM1000</vt:lpstr>
      <vt:lpstr>Arial</vt:lpstr>
      <vt:lpstr>Bookman Old Style</vt:lpstr>
      <vt:lpstr>Calibri</vt:lpstr>
      <vt:lpstr>Cambria Math</vt:lpstr>
      <vt:lpstr>Rockwell</vt:lpstr>
      <vt:lpstr>Times New Roman</vt:lpstr>
      <vt:lpstr>Damask</vt:lpstr>
      <vt:lpstr>PowerPoint Presentation</vt:lpstr>
      <vt:lpstr>Floating-Point Square root</vt:lpstr>
      <vt:lpstr>Contents</vt:lpstr>
      <vt:lpstr>1. Algorithm</vt:lpstr>
      <vt:lpstr>1. Algorithm</vt:lpstr>
      <vt:lpstr>1. Algorithm</vt:lpstr>
      <vt:lpstr>2. Datapath</vt:lpstr>
      <vt:lpstr>3. Controller (FSM)</vt:lpstr>
      <vt:lpstr>3. Controller (FSM)</vt:lpstr>
      <vt:lpstr>3. Controller (FSM)</vt:lpstr>
      <vt:lpstr>3. Controller (FSM)</vt:lpstr>
      <vt:lpstr>3. Controller (FSM)</vt:lpstr>
      <vt:lpstr>4. Simulation result</vt:lpstr>
      <vt:lpstr>4. Simulation result</vt:lpstr>
      <vt:lpstr>4. Simulation result</vt:lpstr>
      <vt:lpstr>4. Simulation result</vt:lpstr>
      <vt:lpstr>4. Simulation result</vt:lpstr>
      <vt:lpstr>4. Simulation result</vt:lpstr>
      <vt:lpstr>THANK YOU FOR ALL YOUR ATTENTION</vt:lpstr>
      <vt:lpstr>4. Simulation result</vt:lpstr>
      <vt:lpstr>4. Simulation result</vt:lpstr>
      <vt:lpstr>4. Simulation result</vt:lpstr>
      <vt:lpstr>4. Simulation result</vt:lpstr>
      <vt:lpstr>4. Simulation result</vt:lpstr>
      <vt:lpstr>1. Algorithm</vt:lpstr>
      <vt:lpstr>1. Algorithm</vt:lpstr>
      <vt:lpstr>1. Algorithm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Floating Point Squareroot</dc:title>
  <dc:creator>Trang</dc:creator>
  <cp:lastModifiedBy>Cong Thuan Ho Hai</cp:lastModifiedBy>
  <cp:revision>100</cp:revision>
  <dcterms:created xsi:type="dcterms:W3CDTF">2020-12-27T12:31:55Z</dcterms:created>
  <dcterms:modified xsi:type="dcterms:W3CDTF">2020-12-30T03:04:22Z</dcterms:modified>
</cp:coreProperties>
</file>

<file path=docProps/thumbnail.jpeg>
</file>